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roxima Nova"/>
      <p:regular r:id="rId12"/>
      <p:bold r:id="rId13"/>
      <p:italic r:id="rId14"/>
      <p:boldItalic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Italic.fntdata"/><Relationship Id="rId14" Type="http://schemas.openxmlformats.org/officeDocument/2006/relationships/font" Target="fonts/ProximaNova-italic.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d02ddd0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02ddd0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d02ddd07c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d02ddd07c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Overarching goals of the plan:</a:t>
            </a:r>
            <a:endParaRPr/>
          </a:p>
          <a:p>
            <a:pPr indent="-298450" lvl="0" marL="457200" rtl="0" algn="l">
              <a:spcBef>
                <a:spcPts val="0"/>
              </a:spcBef>
              <a:spcAft>
                <a:spcPts val="0"/>
              </a:spcAft>
              <a:buSzPts val="1100"/>
              <a:buChar char="-"/>
            </a:pPr>
            <a:r>
              <a:rPr lang="en"/>
              <a:t>Resilience (to new diseases, droughts, floods, temperature changes, and everything else climate change will bring)</a:t>
            </a:r>
            <a:endParaRPr/>
          </a:p>
          <a:p>
            <a:pPr indent="-298450" lvl="0" marL="457200" rtl="0" algn="l">
              <a:spcBef>
                <a:spcPts val="0"/>
              </a:spcBef>
              <a:spcAft>
                <a:spcPts val="0"/>
              </a:spcAft>
              <a:buSzPts val="1100"/>
              <a:buChar char="-"/>
            </a:pPr>
            <a:r>
              <a:rPr lang="en"/>
              <a:t>Long-term carbon storage (by increasing forest diversity to increase sequestration and ultimately achieve more old-growth-like conditions)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Observe and Analyze Property</a:t>
            </a:r>
            <a:endParaRPr/>
          </a:p>
          <a:p>
            <a:pPr indent="-298450" lvl="0" marL="457200" rtl="0" algn="l">
              <a:spcBef>
                <a:spcPts val="0"/>
              </a:spcBef>
              <a:spcAft>
                <a:spcPts val="0"/>
              </a:spcAft>
              <a:buSzPts val="1100"/>
              <a:buChar char="-"/>
            </a:pPr>
            <a:r>
              <a:rPr lang="en"/>
              <a:t>Gives us an idea of the current state of the property, how well previous management actions are working, and if there are any acute threats to ecosystem health that need to be considred.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Define and Prioritize Goals</a:t>
            </a:r>
            <a:endParaRPr/>
          </a:p>
          <a:p>
            <a:pPr indent="-298450" lvl="0" marL="457200" rtl="0" algn="l">
              <a:spcBef>
                <a:spcPts val="0"/>
              </a:spcBef>
              <a:spcAft>
                <a:spcPts val="0"/>
              </a:spcAft>
              <a:buSzPts val="1100"/>
              <a:buChar char="-"/>
            </a:pPr>
            <a:r>
              <a:rPr lang="en"/>
              <a:t>What do we want these parcels to look like?   </a:t>
            </a:r>
            <a:endParaRPr/>
          </a:p>
          <a:p>
            <a:pPr indent="-298450" lvl="0" marL="457200" rtl="0" algn="l">
              <a:spcBef>
                <a:spcPts val="0"/>
              </a:spcBef>
              <a:spcAft>
                <a:spcPts val="0"/>
              </a:spcAft>
              <a:buSzPts val="1100"/>
              <a:buChar char="-"/>
            </a:pPr>
            <a:r>
              <a:rPr lang="en"/>
              <a:t>Given our limited resources, what is the most important thing to focus on to help move the parcel towards our vision?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Develop Plan</a:t>
            </a:r>
            <a:endParaRPr/>
          </a:p>
          <a:p>
            <a:pPr indent="-298450" lvl="0" marL="457200" rtl="0" algn="l">
              <a:spcBef>
                <a:spcPts val="0"/>
              </a:spcBef>
              <a:spcAft>
                <a:spcPts val="0"/>
              </a:spcAft>
              <a:buSzPts val="1100"/>
              <a:buChar char="-"/>
            </a:pPr>
            <a:r>
              <a:rPr lang="en"/>
              <a:t>What is the best way to help move from the current state to our ideal future?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01ba071f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01ba071f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Take stock of all the existing guidance so we had a solid foundation</a:t>
            </a:r>
            <a:endParaRPr/>
          </a:p>
          <a:p>
            <a:pPr indent="-298450" lvl="0" marL="457200" rtl="0" algn="l">
              <a:spcBef>
                <a:spcPts val="0"/>
              </a:spcBef>
              <a:spcAft>
                <a:spcPts val="0"/>
              </a:spcAft>
              <a:buSzPts val="1100"/>
              <a:buChar char="-"/>
            </a:pPr>
            <a:r>
              <a:rPr lang="en"/>
              <a:t>Collect field data</a:t>
            </a:r>
            <a:endParaRPr/>
          </a:p>
          <a:p>
            <a:pPr indent="-298450" lvl="0" marL="457200" rtl="0" algn="l">
              <a:spcBef>
                <a:spcPts val="0"/>
              </a:spcBef>
              <a:spcAft>
                <a:spcPts val="0"/>
              </a:spcAft>
              <a:buSzPts val="1100"/>
              <a:buChar char="-"/>
            </a:pPr>
            <a:r>
              <a:rPr lang="en"/>
              <a:t>Refine the recommendations for each property. NOTE: This was the most time-consuming. We spent about 6 months on this phase! It was important to have a lot of deep conversations around how to achieve our goals, what was reasonable given our limited resources, and what we thought would best serve the Thetford public. </a:t>
            </a:r>
            <a:endParaRPr/>
          </a:p>
          <a:p>
            <a:pPr indent="-298450" lvl="0" marL="457200" rtl="0" algn="l">
              <a:spcBef>
                <a:spcPts val="0"/>
              </a:spcBef>
              <a:spcAft>
                <a:spcPts val="0"/>
              </a:spcAft>
              <a:buSzPts val="1100"/>
              <a:buChar char="-"/>
            </a:pPr>
            <a:r>
              <a:rPr lang="en"/>
              <a:t>There was one property that was the most difficult to navigate because our recommendations involved tree cutting for long-term resilience which some neighbors were not happy about. This forced us to go through a thoughtful, slow process of engagement and to be really solid in our reasoning for making those recommendations. </a:t>
            </a:r>
            <a:endParaRPr/>
          </a:p>
          <a:p>
            <a:pPr indent="-298450" lvl="0" marL="457200" rtl="0" algn="l">
              <a:spcBef>
                <a:spcPts val="0"/>
              </a:spcBef>
              <a:spcAft>
                <a:spcPts val="0"/>
              </a:spcAft>
              <a:buSzPts val="1100"/>
              <a:buChar char="-"/>
            </a:pPr>
            <a:r>
              <a:rPr lang="en"/>
              <a:t>Really excited about the final draft! The goal is for the plan to have staying power. We will create appendices with specific mowing plans and logging plans.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bd7bc8b6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fbd7bc8b6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d01ba071f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d01ba071f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townofthetford-my.sharepoint.com/:b:/g/personal/mbetts_thetfordvt_gov/EY28kZbcxodJsQnvaViRsp0BoxYyDEnRaJ7ekSeWS4jw3w?e=8kQ33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Town Lands Management Plan</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523"/>
              <a:buNone/>
            </a:pPr>
            <a:r>
              <a:rPr lang="en" sz="1440"/>
              <a:t>Krista Karlson</a:t>
            </a:r>
            <a:endParaRPr sz="1440"/>
          </a:p>
          <a:p>
            <a:pPr indent="0" lvl="0" marL="0" rtl="0" algn="l">
              <a:lnSpc>
                <a:spcPct val="80000"/>
              </a:lnSpc>
              <a:spcBef>
                <a:spcPts val="0"/>
              </a:spcBef>
              <a:spcAft>
                <a:spcPts val="0"/>
              </a:spcAft>
              <a:buSzPts val="523"/>
              <a:buNone/>
            </a:pPr>
            <a:r>
              <a:rPr lang="en" sz="1440"/>
              <a:t>Thetford Conservation Commission (TCC)</a:t>
            </a:r>
            <a:endParaRPr sz="1440"/>
          </a:p>
          <a:p>
            <a:pPr indent="0" lvl="0" marL="0" rtl="0" algn="l">
              <a:lnSpc>
                <a:spcPct val="80000"/>
              </a:lnSpc>
              <a:spcBef>
                <a:spcPts val="0"/>
              </a:spcBef>
              <a:spcAft>
                <a:spcPts val="0"/>
              </a:spcAft>
              <a:buSzPts val="523"/>
              <a:buNone/>
            </a:pPr>
            <a:r>
              <a:rPr lang="en" sz="1440"/>
              <a:t>September 5, 2024</a:t>
            </a:r>
            <a:endParaRPr sz="1440"/>
          </a:p>
        </p:txBody>
      </p:sp>
      <p:sp>
        <p:nvSpPr>
          <p:cNvPr id="61" name="Google Shape;61;p13"/>
          <p:cNvSpPr txBox="1"/>
          <p:nvPr/>
        </p:nvSpPr>
        <p:spPr>
          <a:xfrm>
            <a:off x="510450" y="4511100"/>
            <a:ext cx="3108900" cy="4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D9D9D9"/>
                </a:solidFill>
                <a:latin typeface="Proxima Nova"/>
                <a:ea typeface="Proxima Nova"/>
                <a:cs typeface="Proxima Nova"/>
                <a:sym typeface="Proxima Nova"/>
              </a:rPr>
              <a:t>conservation@thetfordvt.gov</a:t>
            </a:r>
            <a:endParaRPr sz="1800">
              <a:solidFill>
                <a:srgbClr val="D9D9D9"/>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Town-Owned Parcels</a:t>
            </a:r>
            <a:endParaRPr/>
          </a:p>
        </p:txBody>
      </p:sp>
      <p:pic>
        <p:nvPicPr>
          <p:cNvPr id="67" name="Google Shape;67;p14"/>
          <p:cNvPicPr preferRelativeResize="0"/>
          <p:nvPr/>
        </p:nvPicPr>
        <p:blipFill>
          <a:blip r:embed="rId3">
            <a:alphaModFix/>
          </a:blip>
          <a:stretch>
            <a:fillRect/>
          </a:stretch>
        </p:blipFill>
        <p:spPr>
          <a:xfrm>
            <a:off x="719050" y="1163825"/>
            <a:ext cx="3352550" cy="3674600"/>
          </a:xfrm>
          <a:prstGeom prst="rect">
            <a:avLst/>
          </a:prstGeom>
          <a:noFill/>
          <a:ln>
            <a:noFill/>
          </a:ln>
        </p:spPr>
      </p:pic>
      <p:sp>
        <p:nvSpPr>
          <p:cNvPr id="68" name="Google Shape;68;p14"/>
          <p:cNvSpPr txBox="1"/>
          <p:nvPr/>
        </p:nvSpPr>
        <p:spPr>
          <a:xfrm>
            <a:off x="4427925" y="1163825"/>
            <a:ext cx="4046400" cy="2586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Approximately 560 acres</a:t>
            </a:r>
            <a:endParaRPr sz="1800">
              <a:solidFill>
                <a:schemeClr val="accent3"/>
              </a:solidFill>
              <a:latin typeface="Proxima Nova"/>
              <a:ea typeface="Proxima Nova"/>
              <a:cs typeface="Proxima Nova"/>
              <a:sym typeface="Proxima Nova"/>
            </a:endParaRPr>
          </a:p>
          <a:p>
            <a:pPr indent="0" lvl="0" marL="457200" rtl="0" algn="l">
              <a:spcBef>
                <a:spcPts val="0"/>
              </a:spcBef>
              <a:spcAft>
                <a:spcPts val="0"/>
              </a:spcAft>
              <a:buNone/>
            </a:pPr>
            <a:r>
              <a:t/>
            </a:r>
            <a:endParaRPr sz="10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All have conservation easements </a:t>
            </a:r>
            <a:endParaRPr sz="1800">
              <a:solidFill>
                <a:schemeClr val="accent3"/>
              </a:solidFill>
              <a:latin typeface="Proxima Nova"/>
              <a:ea typeface="Proxima Nova"/>
              <a:cs typeface="Proxima Nova"/>
              <a:sym typeface="Proxima Nova"/>
            </a:endParaRPr>
          </a:p>
          <a:p>
            <a:pPr indent="0" lvl="0" marL="457200" rtl="0" algn="l">
              <a:spcBef>
                <a:spcPts val="0"/>
              </a:spcBef>
              <a:spcAft>
                <a:spcPts val="0"/>
              </a:spcAft>
              <a:buNone/>
            </a:pPr>
            <a:r>
              <a:t/>
            </a:r>
            <a:endParaRPr sz="10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Contain forests, shrublands, grasslands, and riparian habitats</a:t>
            </a:r>
            <a:r>
              <a:rPr lang="en" sz="1800">
                <a:solidFill>
                  <a:schemeClr val="accent3"/>
                </a:solidFill>
                <a:latin typeface="Proxima Nova"/>
                <a:ea typeface="Proxima Nova"/>
                <a:cs typeface="Proxima Nova"/>
                <a:sym typeface="Proxima Nova"/>
              </a:rPr>
              <a:t>.</a:t>
            </a:r>
            <a:endParaRPr sz="1800">
              <a:solidFill>
                <a:schemeClr val="accent3"/>
              </a:solidFill>
              <a:latin typeface="Proxima Nova"/>
              <a:ea typeface="Proxima Nova"/>
              <a:cs typeface="Proxima Nova"/>
              <a:sym typeface="Proxima Nova"/>
            </a:endParaRPr>
          </a:p>
          <a:p>
            <a:pPr indent="0" lvl="0" marL="457200" rtl="0" algn="l">
              <a:spcBef>
                <a:spcPts val="0"/>
              </a:spcBef>
              <a:spcAft>
                <a:spcPts val="0"/>
              </a:spcAft>
              <a:buNone/>
            </a:pPr>
            <a:r>
              <a:t/>
            </a:r>
            <a:endParaRPr sz="10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Conservation Commission tasked with stewarding land. Each member is assigned to a parcel.</a:t>
            </a:r>
            <a:endParaRPr sz="1800">
              <a:solidFill>
                <a:schemeClr val="accent3"/>
              </a:solidFill>
              <a:latin typeface="Proxima Nova"/>
              <a:ea typeface="Proxima Nova"/>
              <a:cs typeface="Proxima Nova"/>
              <a:sym typeface="Proxima Nova"/>
            </a:endParaRPr>
          </a:p>
        </p:txBody>
      </p:sp>
      <p:sp>
        <p:nvSpPr>
          <p:cNvPr id="69" name="Google Shape;69;p14"/>
          <p:cNvSpPr txBox="1"/>
          <p:nvPr/>
        </p:nvSpPr>
        <p:spPr>
          <a:xfrm>
            <a:off x="4867875" y="3836175"/>
            <a:ext cx="3352500" cy="93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accent3"/>
                </a:solidFill>
                <a:latin typeface="Proxima Nova"/>
                <a:ea typeface="Proxima Nova"/>
                <a:cs typeface="Proxima Nova"/>
                <a:sym typeface="Proxima Nova"/>
              </a:rPr>
              <a:t>“Conservation means the greatest good to the greatest number for the longest time.” </a:t>
            </a:r>
            <a:endParaRPr i="1" sz="1200">
              <a:solidFill>
                <a:schemeClr val="accent3"/>
              </a:solidFill>
              <a:latin typeface="Proxima Nova"/>
              <a:ea typeface="Proxima Nova"/>
              <a:cs typeface="Proxima Nova"/>
              <a:sym typeface="Proxima Nova"/>
            </a:endParaRPr>
          </a:p>
          <a:p>
            <a:pPr indent="0" lvl="0" marL="0" rtl="0" algn="ctr">
              <a:spcBef>
                <a:spcPts val="0"/>
              </a:spcBef>
              <a:spcAft>
                <a:spcPts val="0"/>
              </a:spcAft>
              <a:buNone/>
            </a:pPr>
            <a:r>
              <a:rPr lang="en" sz="1000">
                <a:solidFill>
                  <a:schemeClr val="accent3"/>
                </a:solidFill>
                <a:latin typeface="Proxima Nova"/>
                <a:ea typeface="Proxima Nova"/>
                <a:cs typeface="Proxima Nova"/>
                <a:sym typeface="Proxima Nova"/>
              </a:rPr>
              <a:t>- Gifford Pinchot, The Fight For Conservation</a:t>
            </a:r>
            <a:endParaRPr sz="1000">
              <a:solidFill>
                <a:schemeClr val="accent3"/>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accent3"/>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This Plan?</a:t>
            </a:r>
            <a:endParaRPr/>
          </a:p>
        </p:txBody>
      </p:sp>
      <p:sp>
        <p:nvSpPr>
          <p:cNvPr id="75" name="Google Shape;75;p15"/>
          <p:cNvSpPr txBox="1"/>
          <p:nvPr>
            <p:ph idx="1" type="body"/>
          </p:nvPr>
        </p:nvSpPr>
        <p:spPr>
          <a:xfrm>
            <a:off x="311700" y="1292375"/>
            <a:ext cx="8520600" cy="11325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Plan is meant to be updated every 10-15 years</a:t>
            </a:r>
            <a:endParaRPr sz="1500"/>
          </a:p>
          <a:p>
            <a:pPr indent="-323850" lvl="0" marL="457200" rtl="0" algn="l">
              <a:spcBef>
                <a:spcPts val="0"/>
              </a:spcBef>
              <a:spcAft>
                <a:spcPts val="0"/>
              </a:spcAft>
              <a:buSzPts val="1500"/>
              <a:buChar char="●"/>
            </a:pPr>
            <a:r>
              <a:rPr lang="en" sz="1500"/>
              <a:t>Take stock of each property</a:t>
            </a:r>
            <a:endParaRPr sz="1500"/>
          </a:p>
          <a:p>
            <a:pPr indent="-323850" lvl="0" marL="457200" rtl="0" algn="l">
              <a:spcBef>
                <a:spcPts val="0"/>
              </a:spcBef>
              <a:spcAft>
                <a:spcPts val="0"/>
              </a:spcAft>
              <a:buSzPts val="1500"/>
              <a:buChar char="●"/>
            </a:pPr>
            <a:r>
              <a:rPr lang="en" sz="1500"/>
              <a:t>Allows</a:t>
            </a:r>
            <a:r>
              <a:rPr lang="en" sz="1500"/>
              <a:t> management to adapt to changing threats and challenges</a:t>
            </a:r>
            <a:endParaRPr/>
          </a:p>
        </p:txBody>
      </p:sp>
      <p:grpSp>
        <p:nvGrpSpPr>
          <p:cNvPr id="76" name="Google Shape;76;p15"/>
          <p:cNvGrpSpPr/>
          <p:nvPr/>
        </p:nvGrpSpPr>
        <p:grpSpPr>
          <a:xfrm>
            <a:off x="1954375" y="2979050"/>
            <a:ext cx="5235250" cy="1713975"/>
            <a:chOff x="1954375" y="2750450"/>
            <a:chExt cx="5235250" cy="1713975"/>
          </a:xfrm>
        </p:grpSpPr>
        <p:sp>
          <p:nvSpPr>
            <p:cNvPr id="77" name="Google Shape;77;p15"/>
            <p:cNvSpPr/>
            <p:nvPr/>
          </p:nvSpPr>
          <p:spPr>
            <a:xfrm>
              <a:off x="1954375" y="2750450"/>
              <a:ext cx="2058600" cy="657300"/>
            </a:xfrm>
            <a:prstGeom prst="rect">
              <a:avLst/>
            </a:prstGeom>
            <a:solidFill>
              <a:srgbClr val="D9EAD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Observe and Analyze</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Property</a:t>
              </a:r>
              <a:endParaRPr>
                <a:latin typeface="Proxima Nova"/>
                <a:ea typeface="Proxima Nova"/>
                <a:cs typeface="Proxima Nova"/>
                <a:sym typeface="Proxima Nova"/>
              </a:endParaRPr>
            </a:p>
          </p:txBody>
        </p:sp>
        <p:sp>
          <p:nvSpPr>
            <p:cNvPr id="78" name="Google Shape;78;p15"/>
            <p:cNvSpPr/>
            <p:nvPr/>
          </p:nvSpPr>
          <p:spPr>
            <a:xfrm>
              <a:off x="1954375" y="3730325"/>
              <a:ext cx="2058600" cy="734100"/>
            </a:xfrm>
            <a:prstGeom prst="rect">
              <a:avLst/>
            </a:prstGeom>
            <a:solidFill>
              <a:srgbClr val="FCE5C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Define and Prioritize Goals</a:t>
              </a:r>
              <a:endParaRPr>
                <a:latin typeface="Proxima Nova"/>
                <a:ea typeface="Proxima Nova"/>
                <a:cs typeface="Proxima Nova"/>
                <a:sym typeface="Proxima Nova"/>
              </a:endParaRPr>
            </a:p>
          </p:txBody>
        </p:sp>
        <p:sp>
          <p:nvSpPr>
            <p:cNvPr id="79" name="Google Shape;79;p15"/>
            <p:cNvSpPr/>
            <p:nvPr/>
          </p:nvSpPr>
          <p:spPr>
            <a:xfrm>
              <a:off x="5131025" y="3237650"/>
              <a:ext cx="2058600" cy="712200"/>
            </a:xfrm>
            <a:prstGeom prst="rect">
              <a:avLst/>
            </a:prstGeom>
            <a:solidFill>
              <a:srgbClr val="E6B8A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Develop Plan</a:t>
              </a:r>
              <a:endParaRPr>
                <a:latin typeface="Proxima Nova"/>
                <a:ea typeface="Proxima Nova"/>
                <a:cs typeface="Proxima Nova"/>
                <a:sym typeface="Proxima Nova"/>
              </a:endParaRPr>
            </a:p>
          </p:txBody>
        </p:sp>
        <p:cxnSp>
          <p:nvCxnSpPr>
            <p:cNvPr id="80" name="Google Shape;80;p15"/>
            <p:cNvCxnSpPr>
              <a:stCxn id="77" idx="3"/>
            </p:cNvCxnSpPr>
            <p:nvPr/>
          </p:nvCxnSpPr>
          <p:spPr>
            <a:xfrm>
              <a:off x="4012975" y="3079100"/>
              <a:ext cx="1121700" cy="339600"/>
            </a:xfrm>
            <a:prstGeom prst="straightConnector1">
              <a:avLst/>
            </a:prstGeom>
            <a:noFill/>
            <a:ln cap="flat" cmpd="sng" w="9525">
              <a:solidFill>
                <a:schemeClr val="dk1"/>
              </a:solidFill>
              <a:prstDash val="solid"/>
              <a:round/>
              <a:headEnd len="med" w="med" type="none"/>
              <a:tailEnd len="med" w="med" type="triangle"/>
            </a:ln>
          </p:spPr>
        </p:cxnSp>
        <p:cxnSp>
          <p:nvCxnSpPr>
            <p:cNvPr id="81" name="Google Shape;81;p15"/>
            <p:cNvCxnSpPr>
              <a:stCxn id="78" idx="3"/>
            </p:cNvCxnSpPr>
            <p:nvPr/>
          </p:nvCxnSpPr>
          <p:spPr>
            <a:xfrm flipH="1" rot="10800000">
              <a:off x="4012975" y="3774575"/>
              <a:ext cx="1127100" cy="322800"/>
            </a:xfrm>
            <a:prstGeom prst="straightConnector1">
              <a:avLst/>
            </a:prstGeom>
            <a:noFill/>
            <a:ln cap="flat" cmpd="sng" w="9525">
              <a:solidFill>
                <a:schemeClr val="dk1"/>
              </a:solidFill>
              <a:prstDash val="solid"/>
              <a:round/>
              <a:headEnd len="med" w="med" type="none"/>
              <a:tailEnd len="med" w="med" type="triangle"/>
            </a:ln>
          </p:spPr>
        </p:cxnSp>
      </p:grpSp>
      <p:grpSp>
        <p:nvGrpSpPr>
          <p:cNvPr id="82" name="Google Shape;82;p15"/>
          <p:cNvGrpSpPr/>
          <p:nvPr/>
        </p:nvGrpSpPr>
        <p:grpSpPr>
          <a:xfrm>
            <a:off x="5576100" y="2649675"/>
            <a:ext cx="2796600" cy="632743"/>
            <a:chOff x="5576100" y="2649675"/>
            <a:chExt cx="2796600" cy="632743"/>
          </a:xfrm>
        </p:grpSpPr>
        <p:sp>
          <p:nvSpPr>
            <p:cNvPr id="83" name="Google Shape;83;p15"/>
            <p:cNvSpPr txBox="1"/>
            <p:nvPr/>
          </p:nvSpPr>
          <p:spPr>
            <a:xfrm>
              <a:off x="5576100" y="2699518"/>
              <a:ext cx="27966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Proxima Nova"/>
                  <a:ea typeface="Proxima Nova"/>
                  <a:cs typeface="Proxima Nova"/>
                  <a:sym typeface="Proxima Nova"/>
                </a:rPr>
                <a:t>Resilience</a:t>
              </a:r>
              <a:endParaRPr b="1" sz="2000">
                <a:solidFill>
                  <a:schemeClr val="dk2"/>
                </a:solidFill>
                <a:latin typeface="Proxima Nova"/>
                <a:ea typeface="Proxima Nova"/>
                <a:cs typeface="Proxima Nova"/>
                <a:sym typeface="Proxima Nova"/>
              </a:endParaRPr>
            </a:p>
          </p:txBody>
        </p:sp>
        <p:sp>
          <p:nvSpPr>
            <p:cNvPr id="84" name="Google Shape;84;p15"/>
            <p:cNvSpPr/>
            <p:nvPr/>
          </p:nvSpPr>
          <p:spPr>
            <a:xfrm>
              <a:off x="6225075" y="2649675"/>
              <a:ext cx="1542000" cy="582900"/>
            </a:xfrm>
            <a:prstGeom prst="wedgeRectCallout">
              <a:avLst>
                <a:gd fmla="val -19354" name="adj1"/>
                <a:gd fmla="val 79506"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highlight>
                  <a:schemeClr val="lt1"/>
                </a:highlight>
                <a:latin typeface="Proxima Nova"/>
                <a:ea typeface="Proxima Nova"/>
                <a:cs typeface="Proxima Nova"/>
                <a:sym typeface="Proxima Nova"/>
              </a:endParaRPr>
            </a:p>
          </p:txBody>
        </p:sp>
      </p:grpSp>
      <p:grpSp>
        <p:nvGrpSpPr>
          <p:cNvPr id="85" name="Google Shape;85;p15"/>
          <p:cNvGrpSpPr/>
          <p:nvPr/>
        </p:nvGrpSpPr>
        <p:grpSpPr>
          <a:xfrm>
            <a:off x="6181111" y="4277786"/>
            <a:ext cx="2651553" cy="704784"/>
            <a:chOff x="6433500" y="4277925"/>
            <a:chExt cx="1818000" cy="582900"/>
          </a:xfrm>
        </p:grpSpPr>
        <p:sp>
          <p:nvSpPr>
            <p:cNvPr id="86" name="Google Shape;86;p15"/>
            <p:cNvSpPr/>
            <p:nvPr/>
          </p:nvSpPr>
          <p:spPr>
            <a:xfrm>
              <a:off x="6577525" y="4277925"/>
              <a:ext cx="1542000" cy="582900"/>
            </a:xfrm>
            <a:prstGeom prst="wedgeRectCallout">
              <a:avLst>
                <a:gd fmla="val -20002" name="adj1"/>
                <a:gd fmla="val -82145"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highlight>
                  <a:schemeClr val="lt1"/>
                </a:highlight>
                <a:latin typeface="Proxima Nova"/>
                <a:ea typeface="Proxima Nova"/>
                <a:cs typeface="Proxima Nova"/>
                <a:sym typeface="Proxima Nova"/>
              </a:endParaRPr>
            </a:p>
          </p:txBody>
        </p:sp>
        <p:sp>
          <p:nvSpPr>
            <p:cNvPr id="87" name="Google Shape;87;p15"/>
            <p:cNvSpPr txBox="1"/>
            <p:nvPr/>
          </p:nvSpPr>
          <p:spPr>
            <a:xfrm>
              <a:off x="6433500" y="4277925"/>
              <a:ext cx="18180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Proxima Nova"/>
                  <a:ea typeface="Proxima Nova"/>
                  <a:cs typeface="Proxima Nova"/>
                  <a:sym typeface="Proxima Nova"/>
                </a:rPr>
                <a:t>Long-term carbon storage</a:t>
              </a:r>
              <a:endParaRPr b="1" sz="2000">
                <a:solidFill>
                  <a:schemeClr val="dk2"/>
                </a:solidFill>
                <a:latin typeface="Proxima Nova"/>
                <a:ea typeface="Proxima Nova"/>
                <a:cs typeface="Proxima Nova"/>
                <a:sym typeface="Proxima Nov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Timeline</a:t>
            </a:r>
            <a:endParaRPr/>
          </a:p>
        </p:txBody>
      </p:sp>
      <p:sp>
        <p:nvSpPr>
          <p:cNvPr id="93" name="Google Shape;93;p16"/>
          <p:cNvSpPr/>
          <p:nvPr/>
        </p:nvSpPr>
        <p:spPr>
          <a:xfrm rot="-984884">
            <a:off x="6693417" y="2726217"/>
            <a:ext cx="1116820" cy="57901"/>
          </a:xfrm>
          <a:prstGeom prst="roundRect">
            <a:avLst>
              <a:gd fmla="val 50000" name="adj"/>
            </a:avLst>
          </a:prstGeom>
          <a:solidFill>
            <a:srgbClr val="0B71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flipH="1" rot="984884">
            <a:off x="5659803" y="2726217"/>
            <a:ext cx="1116820" cy="57901"/>
          </a:xfrm>
          <a:prstGeom prst="roundRect">
            <a:avLst>
              <a:gd fmla="val 50000"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rot="-984884">
            <a:off x="4633154" y="2726217"/>
            <a:ext cx="1116820" cy="57901"/>
          </a:xfrm>
          <a:prstGeom prst="roundRect">
            <a:avLst>
              <a:gd fmla="val 50000"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flipH="1" rot="984884">
            <a:off x="3602509" y="2726217"/>
            <a:ext cx="1116820" cy="57901"/>
          </a:xfrm>
          <a:prstGeom prst="roundRect">
            <a:avLst>
              <a:gd fmla="val 50000"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rot="-984884">
            <a:off x="2579988" y="2726217"/>
            <a:ext cx="1116820" cy="57901"/>
          </a:xfrm>
          <a:prstGeom prst="roundRect">
            <a:avLst>
              <a:gd fmla="val 50000"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flipH="1" rot="984884">
            <a:off x="1549332" y="2726217"/>
            <a:ext cx="1116820" cy="57901"/>
          </a:xfrm>
          <a:prstGeom prst="roundRect">
            <a:avLst>
              <a:gd fmla="val 50000" name="adj"/>
            </a:avLst>
          </a:prstGeom>
          <a:solidFill>
            <a:srgbClr val="0B71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rot="-984884">
            <a:off x="526811" y="2726217"/>
            <a:ext cx="1116820" cy="57901"/>
          </a:xfrm>
          <a:prstGeom prst="roundRect">
            <a:avLst>
              <a:gd fmla="val 50000" name="adj"/>
            </a:avLst>
          </a:prstGeom>
          <a:solidFill>
            <a:srgbClr val="0B71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nvSpPr>
        <p:spPr>
          <a:xfrm>
            <a:off x="2047374" y="2989475"/>
            <a:ext cx="11661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0B713F"/>
                </a:solidFill>
                <a:latin typeface="Roboto"/>
                <a:ea typeface="Roboto"/>
                <a:cs typeface="Roboto"/>
                <a:sym typeface="Roboto"/>
              </a:rPr>
              <a:t>Summer/Fall </a:t>
            </a:r>
            <a:r>
              <a:rPr b="1" lang="en" sz="800">
                <a:solidFill>
                  <a:srgbClr val="0B713F"/>
                </a:solidFill>
                <a:latin typeface="Roboto"/>
                <a:ea typeface="Roboto"/>
                <a:cs typeface="Roboto"/>
                <a:sym typeface="Roboto"/>
              </a:rPr>
              <a:t>2023</a:t>
            </a:r>
            <a:endParaRPr b="1" sz="800">
              <a:solidFill>
                <a:srgbClr val="0B713F"/>
              </a:solidFill>
              <a:latin typeface="Roboto"/>
              <a:ea typeface="Roboto"/>
              <a:cs typeface="Roboto"/>
              <a:sym typeface="Roboto"/>
            </a:endParaRPr>
          </a:p>
        </p:txBody>
      </p:sp>
      <p:sp>
        <p:nvSpPr>
          <p:cNvPr id="101" name="Google Shape;101;p16"/>
          <p:cNvSpPr/>
          <p:nvPr/>
        </p:nvSpPr>
        <p:spPr>
          <a:xfrm rot="-1789476">
            <a:off x="2547405" y="2816299"/>
            <a:ext cx="160451" cy="160451"/>
          </a:xfrm>
          <a:prstGeom prst="ellipse">
            <a:avLst/>
          </a:prstGeom>
          <a:solidFill>
            <a:srgbClr val="FFFFFF"/>
          </a:solidFill>
          <a:ln cap="flat" cmpd="sng" w="38100">
            <a:solidFill>
              <a:srgbClr val="0B71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1774065" y="3314240"/>
            <a:ext cx="1712700" cy="703500"/>
          </a:xfrm>
          <a:prstGeom prst="roundRect">
            <a:avLst>
              <a:gd fmla="val 4485"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3" name="Google Shape;103;p16"/>
          <p:cNvSpPr txBox="1"/>
          <p:nvPr/>
        </p:nvSpPr>
        <p:spPr>
          <a:xfrm>
            <a:off x="1818315" y="3351440"/>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5E5E5E"/>
                </a:solidFill>
                <a:latin typeface="Roboto"/>
                <a:ea typeface="Roboto"/>
                <a:cs typeface="Roboto"/>
                <a:sym typeface="Roboto"/>
              </a:rPr>
              <a:t>Identify high-level themes and objectives</a:t>
            </a:r>
            <a:endParaRPr sz="800">
              <a:solidFill>
                <a:srgbClr val="5E5E5E"/>
              </a:solidFill>
            </a:endParaRPr>
          </a:p>
        </p:txBody>
      </p:sp>
      <p:sp>
        <p:nvSpPr>
          <p:cNvPr id="104" name="Google Shape;104;p16"/>
          <p:cNvSpPr/>
          <p:nvPr/>
        </p:nvSpPr>
        <p:spPr>
          <a:xfrm>
            <a:off x="2585415" y="3249591"/>
            <a:ext cx="90000" cy="67500"/>
          </a:xfrm>
          <a:prstGeom prst="triangle">
            <a:avLst>
              <a:gd fmla="val 50000" name="adj"/>
            </a:avLst>
          </a:prstGeom>
          <a:solidFill>
            <a:srgbClr val="0B71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rot="-1789476">
            <a:off x="4600582" y="2816299"/>
            <a:ext cx="160451" cy="160451"/>
          </a:xfrm>
          <a:prstGeom prst="ellipse">
            <a:avLst/>
          </a:prstGeom>
          <a:solidFill>
            <a:srgbClr val="FFFFFF"/>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txBox="1"/>
          <p:nvPr/>
        </p:nvSpPr>
        <p:spPr>
          <a:xfrm>
            <a:off x="4243374" y="2989475"/>
            <a:ext cx="9366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38761D"/>
                </a:solidFill>
                <a:latin typeface="Roboto"/>
                <a:ea typeface="Roboto"/>
                <a:cs typeface="Roboto"/>
                <a:sym typeface="Roboto"/>
              </a:rPr>
              <a:t>Winter </a:t>
            </a:r>
            <a:r>
              <a:rPr b="1" lang="en" sz="800">
                <a:solidFill>
                  <a:srgbClr val="38761D"/>
                </a:solidFill>
                <a:latin typeface="Roboto"/>
                <a:ea typeface="Roboto"/>
                <a:cs typeface="Roboto"/>
                <a:sym typeface="Roboto"/>
              </a:rPr>
              <a:t>2024</a:t>
            </a:r>
            <a:endParaRPr b="1" sz="800">
              <a:solidFill>
                <a:srgbClr val="38761D"/>
              </a:solidFill>
              <a:latin typeface="Roboto"/>
              <a:ea typeface="Roboto"/>
              <a:cs typeface="Roboto"/>
              <a:sym typeface="Roboto"/>
            </a:endParaRPr>
          </a:p>
        </p:txBody>
      </p:sp>
      <p:sp>
        <p:nvSpPr>
          <p:cNvPr id="107" name="Google Shape;107;p16"/>
          <p:cNvSpPr/>
          <p:nvPr/>
        </p:nvSpPr>
        <p:spPr>
          <a:xfrm>
            <a:off x="3824465" y="3314240"/>
            <a:ext cx="1712700" cy="703500"/>
          </a:xfrm>
          <a:prstGeom prst="roundRect">
            <a:avLst>
              <a:gd fmla="val 4485" name="adj"/>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8" name="Google Shape;108;p16"/>
          <p:cNvSpPr txBox="1"/>
          <p:nvPr/>
        </p:nvSpPr>
        <p:spPr>
          <a:xfrm>
            <a:off x="3868715" y="3351440"/>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5E5E5E"/>
                </a:solidFill>
                <a:latin typeface="Roboto"/>
                <a:ea typeface="Roboto"/>
                <a:cs typeface="Roboto"/>
                <a:sym typeface="Roboto"/>
              </a:rPr>
              <a:t>Commission considers recommendations and refines draft plan</a:t>
            </a:r>
            <a:endParaRPr sz="800">
              <a:solidFill>
                <a:srgbClr val="5E5E5E"/>
              </a:solidFill>
            </a:endParaRPr>
          </a:p>
        </p:txBody>
      </p:sp>
      <p:sp>
        <p:nvSpPr>
          <p:cNvPr id="109" name="Google Shape;109;p16"/>
          <p:cNvSpPr/>
          <p:nvPr/>
        </p:nvSpPr>
        <p:spPr>
          <a:xfrm>
            <a:off x="4635815" y="3249591"/>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736720" y="1465170"/>
            <a:ext cx="1712700" cy="703500"/>
          </a:xfrm>
          <a:prstGeom prst="roundRect">
            <a:avLst>
              <a:gd fmla="val 4485"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1" name="Google Shape;111;p16"/>
          <p:cNvSpPr txBox="1"/>
          <p:nvPr/>
        </p:nvSpPr>
        <p:spPr>
          <a:xfrm>
            <a:off x="1173377" y="2231138"/>
            <a:ext cx="8394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0B713F"/>
                </a:solidFill>
                <a:latin typeface="Roboto"/>
                <a:ea typeface="Roboto"/>
                <a:cs typeface="Roboto"/>
                <a:sym typeface="Roboto"/>
              </a:rPr>
              <a:t>Spring </a:t>
            </a:r>
            <a:r>
              <a:rPr b="1" lang="en" sz="800">
                <a:solidFill>
                  <a:srgbClr val="0B713F"/>
                </a:solidFill>
                <a:latin typeface="Roboto"/>
                <a:ea typeface="Roboto"/>
                <a:cs typeface="Roboto"/>
                <a:sym typeface="Roboto"/>
              </a:rPr>
              <a:t>2023</a:t>
            </a:r>
            <a:endParaRPr b="1" sz="800">
              <a:solidFill>
                <a:srgbClr val="0B713F"/>
              </a:solidFill>
              <a:latin typeface="Roboto"/>
              <a:ea typeface="Roboto"/>
              <a:cs typeface="Roboto"/>
              <a:sym typeface="Roboto"/>
            </a:endParaRPr>
          </a:p>
        </p:txBody>
      </p:sp>
      <p:sp>
        <p:nvSpPr>
          <p:cNvPr id="112" name="Google Shape;112;p16"/>
          <p:cNvSpPr/>
          <p:nvPr/>
        </p:nvSpPr>
        <p:spPr>
          <a:xfrm rot="10800000">
            <a:off x="1548045" y="2164263"/>
            <a:ext cx="90000" cy="67500"/>
          </a:xfrm>
          <a:prstGeom prst="triangle">
            <a:avLst>
              <a:gd fmla="val 50000" name="adj"/>
            </a:avLst>
          </a:prstGeom>
          <a:solidFill>
            <a:srgbClr val="0B71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txBox="1"/>
          <p:nvPr/>
        </p:nvSpPr>
        <p:spPr>
          <a:xfrm>
            <a:off x="780970" y="1502370"/>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5E5E5E"/>
                </a:solidFill>
                <a:latin typeface="Roboto"/>
                <a:ea typeface="Roboto"/>
                <a:cs typeface="Roboto"/>
                <a:sym typeface="Roboto"/>
              </a:rPr>
              <a:t>Review existing guidance: Prior Mgmt Plan, Town Plan, Natural Resources Inventory, etc.</a:t>
            </a:r>
            <a:endParaRPr sz="800">
              <a:solidFill>
                <a:srgbClr val="5E5E5E"/>
              </a:solidFill>
            </a:endParaRPr>
          </a:p>
        </p:txBody>
      </p:sp>
      <p:sp>
        <p:nvSpPr>
          <p:cNvPr id="114" name="Google Shape;114;p16"/>
          <p:cNvSpPr/>
          <p:nvPr/>
        </p:nvSpPr>
        <p:spPr>
          <a:xfrm rot="-1789476">
            <a:off x="1510010" y="2522197"/>
            <a:ext cx="160451" cy="160451"/>
          </a:xfrm>
          <a:prstGeom prst="ellipse">
            <a:avLst/>
          </a:prstGeom>
          <a:solidFill>
            <a:srgbClr val="FFFFFF"/>
          </a:solidFill>
          <a:ln cap="flat" cmpd="sng" w="38100">
            <a:solidFill>
              <a:srgbClr val="0B71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rot="-1789476">
            <a:off x="3558583" y="2522197"/>
            <a:ext cx="160451" cy="160451"/>
          </a:xfrm>
          <a:prstGeom prst="ellipse">
            <a:avLst/>
          </a:prstGeom>
          <a:solidFill>
            <a:srgbClr val="FFFFFF"/>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txBox="1"/>
          <p:nvPr/>
        </p:nvSpPr>
        <p:spPr>
          <a:xfrm>
            <a:off x="3294896" y="2230524"/>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38761D"/>
                </a:solidFill>
                <a:latin typeface="Roboto"/>
                <a:ea typeface="Roboto"/>
                <a:cs typeface="Roboto"/>
                <a:sym typeface="Roboto"/>
              </a:rPr>
              <a:t>2023</a:t>
            </a:r>
            <a:endParaRPr b="1" sz="800">
              <a:solidFill>
                <a:srgbClr val="38761D"/>
              </a:solidFill>
              <a:latin typeface="Roboto"/>
              <a:ea typeface="Roboto"/>
              <a:cs typeface="Roboto"/>
              <a:sym typeface="Roboto"/>
            </a:endParaRPr>
          </a:p>
        </p:txBody>
      </p:sp>
      <p:sp>
        <p:nvSpPr>
          <p:cNvPr id="117" name="Google Shape;117;p16"/>
          <p:cNvSpPr/>
          <p:nvPr/>
        </p:nvSpPr>
        <p:spPr>
          <a:xfrm>
            <a:off x="2782465" y="1465170"/>
            <a:ext cx="1712700" cy="703500"/>
          </a:xfrm>
          <a:prstGeom prst="roundRect">
            <a:avLst>
              <a:gd fmla="val 4485"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p16"/>
          <p:cNvSpPr/>
          <p:nvPr/>
        </p:nvSpPr>
        <p:spPr>
          <a:xfrm rot="10800000">
            <a:off x="3593790" y="2164263"/>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txBox="1"/>
          <p:nvPr/>
        </p:nvSpPr>
        <p:spPr>
          <a:xfrm>
            <a:off x="2826715" y="1502370"/>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5E5E5E"/>
                </a:solidFill>
                <a:latin typeface="Roboto"/>
                <a:ea typeface="Roboto"/>
                <a:cs typeface="Roboto"/>
                <a:sym typeface="Roboto"/>
              </a:rPr>
              <a:t>Orange County Forester conducts inventory and drafts initial management plan</a:t>
            </a:r>
            <a:endParaRPr sz="800">
              <a:solidFill>
                <a:srgbClr val="5E5E5E"/>
              </a:solidFill>
            </a:endParaRPr>
          </a:p>
        </p:txBody>
      </p:sp>
      <p:sp>
        <p:nvSpPr>
          <p:cNvPr id="120" name="Google Shape;120;p16"/>
          <p:cNvSpPr/>
          <p:nvPr/>
        </p:nvSpPr>
        <p:spPr>
          <a:xfrm rot="-1789476">
            <a:off x="5626423" y="2522197"/>
            <a:ext cx="160451" cy="160451"/>
          </a:xfrm>
          <a:prstGeom prst="ellipse">
            <a:avLst/>
          </a:prstGeom>
          <a:solidFill>
            <a:srgbClr val="FFFFFF"/>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a:off x="5123612" y="2231150"/>
            <a:ext cx="11661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38761D"/>
                </a:solidFill>
                <a:latin typeface="Roboto"/>
                <a:ea typeface="Roboto"/>
                <a:cs typeface="Roboto"/>
                <a:sym typeface="Roboto"/>
              </a:rPr>
              <a:t>Winter/Spring </a:t>
            </a:r>
            <a:r>
              <a:rPr b="1" lang="en" sz="800">
                <a:solidFill>
                  <a:srgbClr val="38761D"/>
                </a:solidFill>
                <a:latin typeface="Roboto"/>
                <a:ea typeface="Roboto"/>
                <a:cs typeface="Roboto"/>
                <a:sym typeface="Roboto"/>
              </a:rPr>
              <a:t>2024</a:t>
            </a:r>
            <a:endParaRPr b="1" sz="800">
              <a:solidFill>
                <a:srgbClr val="38761D"/>
              </a:solidFill>
              <a:latin typeface="Roboto"/>
              <a:ea typeface="Roboto"/>
              <a:cs typeface="Roboto"/>
              <a:sym typeface="Roboto"/>
            </a:endParaRPr>
          </a:p>
        </p:txBody>
      </p:sp>
      <p:sp>
        <p:nvSpPr>
          <p:cNvPr id="122" name="Google Shape;122;p16"/>
          <p:cNvSpPr/>
          <p:nvPr/>
        </p:nvSpPr>
        <p:spPr>
          <a:xfrm>
            <a:off x="4850020" y="1465170"/>
            <a:ext cx="1712700" cy="703500"/>
          </a:xfrm>
          <a:prstGeom prst="roundRect">
            <a:avLst>
              <a:gd fmla="val 4485"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p:txBody>
      </p:sp>
      <p:sp>
        <p:nvSpPr>
          <p:cNvPr id="123" name="Google Shape;123;p16"/>
          <p:cNvSpPr/>
          <p:nvPr/>
        </p:nvSpPr>
        <p:spPr>
          <a:xfrm rot="10800000">
            <a:off x="5661345" y="2164263"/>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txBox="1"/>
          <p:nvPr/>
        </p:nvSpPr>
        <p:spPr>
          <a:xfrm>
            <a:off x="4894270" y="1502370"/>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5E5E5E"/>
                </a:solidFill>
                <a:latin typeface="Roboto"/>
                <a:ea typeface="Roboto"/>
                <a:cs typeface="Roboto"/>
                <a:sym typeface="Roboto"/>
              </a:rPr>
              <a:t>Host public walks, conduct a public interest survey, and host public comment meeting</a:t>
            </a:r>
            <a:endParaRPr sz="800">
              <a:solidFill>
                <a:srgbClr val="5E5E5E"/>
              </a:solidFill>
            </a:endParaRPr>
          </a:p>
        </p:txBody>
      </p:sp>
      <p:sp>
        <p:nvSpPr>
          <p:cNvPr id="125" name="Google Shape;125;p16"/>
          <p:cNvSpPr/>
          <p:nvPr/>
        </p:nvSpPr>
        <p:spPr>
          <a:xfrm rot="-1789476">
            <a:off x="6650995" y="2816299"/>
            <a:ext cx="160451" cy="160451"/>
          </a:xfrm>
          <a:prstGeom prst="ellipse">
            <a:avLst/>
          </a:prstGeom>
          <a:solidFill>
            <a:srgbClr val="FFFFFF"/>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nvSpPr>
        <p:spPr>
          <a:xfrm>
            <a:off x="6330276" y="2989475"/>
            <a:ext cx="801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38761D"/>
                </a:solidFill>
                <a:latin typeface="Roboto"/>
                <a:ea typeface="Roboto"/>
                <a:cs typeface="Roboto"/>
                <a:sym typeface="Roboto"/>
              </a:rPr>
              <a:t>Spring </a:t>
            </a:r>
            <a:r>
              <a:rPr b="1" lang="en" sz="800">
                <a:solidFill>
                  <a:srgbClr val="38761D"/>
                </a:solidFill>
                <a:latin typeface="Roboto"/>
                <a:ea typeface="Roboto"/>
                <a:cs typeface="Roboto"/>
                <a:sym typeface="Roboto"/>
              </a:rPr>
              <a:t>2024</a:t>
            </a:r>
            <a:endParaRPr b="1" sz="800">
              <a:solidFill>
                <a:srgbClr val="38761D"/>
              </a:solidFill>
              <a:latin typeface="Roboto"/>
              <a:ea typeface="Roboto"/>
              <a:cs typeface="Roboto"/>
              <a:sym typeface="Roboto"/>
            </a:endParaRPr>
          </a:p>
        </p:txBody>
      </p:sp>
      <p:sp>
        <p:nvSpPr>
          <p:cNvPr id="127" name="Google Shape;127;p16"/>
          <p:cNvSpPr/>
          <p:nvPr/>
        </p:nvSpPr>
        <p:spPr>
          <a:xfrm>
            <a:off x="5874878" y="3314240"/>
            <a:ext cx="1712700" cy="703500"/>
          </a:xfrm>
          <a:prstGeom prst="roundRect">
            <a:avLst>
              <a:gd fmla="val 4485" name="adj"/>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 name="Google Shape;128;p16"/>
          <p:cNvSpPr txBox="1"/>
          <p:nvPr/>
        </p:nvSpPr>
        <p:spPr>
          <a:xfrm>
            <a:off x="5919128" y="3351440"/>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5E5E5E"/>
                </a:solidFill>
                <a:latin typeface="Roboto"/>
                <a:ea typeface="Roboto"/>
                <a:cs typeface="Roboto"/>
                <a:sym typeface="Roboto"/>
              </a:rPr>
              <a:t>Final draft of Town Lands Mgmt Plan, create timeline of management activities</a:t>
            </a:r>
            <a:endParaRPr sz="800">
              <a:solidFill>
                <a:srgbClr val="5E5E5E"/>
              </a:solidFill>
            </a:endParaRPr>
          </a:p>
        </p:txBody>
      </p:sp>
      <p:sp>
        <p:nvSpPr>
          <p:cNvPr id="129" name="Google Shape;129;p16"/>
          <p:cNvSpPr/>
          <p:nvPr/>
        </p:nvSpPr>
        <p:spPr>
          <a:xfrm>
            <a:off x="6686228" y="3249591"/>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txBox="1"/>
          <p:nvPr/>
        </p:nvSpPr>
        <p:spPr>
          <a:xfrm>
            <a:off x="7345674" y="2231138"/>
            <a:ext cx="801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chemeClr val="accent4"/>
                </a:solidFill>
                <a:latin typeface="Roboto"/>
                <a:ea typeface="Roboto"/>
                <a:cs typeface="Roboto"/>
                <a:sym typeface="Roboto"/>
              </a:rPr>
              <a:t>2024-</a:t>
            </a:r>
            <a:endParaRPr b="1" sz="800">
              <a:solidFill>
                <a:schemeClr val="accent4"/>
              </a:solidFill>
              <a:latin typeface="Roboto"/>
              <a:ea typeface="Roboto"/>
              <a:cs typeface="Roboto"/>
              <a:sym typeface="Roboto"/>
            </a:endParaRPr>
          </a:p>
        </p:txBody>
      </p:sp>
      <p:sp>
        <p:nvSpPr>
          <p:cNvPr id="131" name="Google Shape;131;p16"/>
          <p:cNvSpPr/>
          <p:nvPr/>
        </p:nvSpPr>
        <p:spPr>
          <a:xfrm>
            <a:off x="6889995" y="1465170"/>
            <a:ext cx="1712700" cy="703500"/>
          </a:xfrm>
          <a:prstGeom prst="roundRect">
            <a:avLst>
              <a:gd fmla="val 4485"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a:p>
            <a:pPr indent="0" lvl="0" marL="0" rtl="0" algn="l">
              <a:spcBef>
                <a:spcPts val="0"/>
              </a:spcBef>
              <a:spcAft>
                <a:spcPts val="0"/>
              </a:spcAft>
              <a:buNone/>
            </a:pPr>
            <a:r>
              <a:t/>
            </a:r>
            <a:endParaRPr>
              <a:solidFill>
                <a:srgbClr val="5E5E5E"/>
              </a:solidFill>
            </a:endParaRPr>
          </a:p>
        </p:txBody>
      </p:sp>
      <p:sp>
        <p:nvSpPr>
          <p:cNvPr id="132" name="Google Shape;132;p16"/>
          <p:cNvSpPr/>
          <p:nvPr/>
        </p:nvSpPr>
        <p:spPr>
          <a:xfrm rot="10800000">
            <a:off x="7701320" y="2164263"/>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txBox="1"/>
          <p:nvPr/>
        </p:nvSpPr>
        <p:spPr>
          <a:xfrm>
            <a:off x="6934250" y="1502375"/>
            <a:ext cx="17127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5E5E5E"/>
                </a:solidFill>
                <a:latin typeface="Roboto"/>
                <a:ea typeface="Roboto"/>
                <a:cs typeface="Roboto"/>
                <a:sym typeface="Roboto"/>
              </a:rPr>
              <a:t>Identify volunteer activities, recruit volunteers, host work days, create detailed appendices</a:t>
            </a:r>
            <a:endParaRPr sz="800">
              <a:solidFill>
                <a:srgbClr val="5E5E5E"/>
              </a:solidFill>
            </a:endParaRPr>
          </a:p>
        </p:txBody>
      </p:sp>
      <p:sp>
        <p:nvSpPr>
          <p:cNvPr id="134" name="Google Shape;134;p16"/>
          <p:cNvSpPr/>
          <p:nvPr/>
        </p:nvSpPr>
        <p:spPr>
          <a:xfrm>
            <a:off x="4960125" y="3747800"/>
            <a:ext cx="462900" cy="390900"/>
          </a:xfrm>
          <a:prstGeom prst="star5">
            <a:avLst>
              <a:gd fmla="val 19098" name="adj"/>
              <a:gd fmla="val 105146" name="hf"/>
              <a:gd fmla="val 110557" name="vf"/>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35" name="Google Shape;135;p16"/>
          <p:cNvSpPr/>
          <p:nvPr/>
        </p:nvSpPr>
        <p:spPr>
          <a:xfrm>
            <a:off x="8147575" y="2049450"/>
            <a:ext cx="462900" cy="390900"/>
          </a:xfrm>
          <a:prstGeom prst="star5">
            <a:avLst>
              <a:gd fmla="val 19098" name="adj"/>
              <a:gd fmla="val 105146" name="hf"/>
              <a:gd fmla="val 110557" name="vf"/>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txBox="1"/>
          <p:nvPr>
            <p:ph type="title"/>
          </p:nvPr>
        </p:nvSpPr>
        <p:spPr>
          <a:xfrm>
            <a:off x="311700" y="3750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Implementation with Volunteers</a:t>
            </a:r>
            <a:endParaRPr/>
          </a:p>
        </p:txBody>
      </p:sp>
      <p:sp>
        <p:nvSpPr>
          <p:cNvPr id="141" name="Google Shape;141;p17"/>
          <p:cNvSpPr txBox="1"/>
          <p:nvPr>
            <p:ph idx="1" type="body"/>
          </p:nvPr>
        </p:nvSpPr>
        <p:spPr>
          <a:xfrm>
            <a:off x="311700" y="1462525"/>
            <a:ext cx="3999900" cy="2825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Paper and online survey to collect public input on the Town Lands Management Plan (70 responses)</a:t>
            </a:r>
            <a:endParaRPr/>
          </a:p>
          <a:p>
            <a:pPr indent="-317500" lvl="0" marL="457200" rtl="0" algn="l">
              <a:spcBef>
                <a:spcPts val="0"/>
              </a:spcBef>
              <a:spcAft>
                <a:spcPts val="0"/>
              </a:spcAft>
              <a:buSzPts val="1400"/>
              <a:buChar char="●"/>
            </a:pPr>
            <a:r>
              <a:rPr lang="en"/>
              <a:t>Growing our email list</a:t>
            </a:r>
            <a:endParaRPr/>
          </a:p>
          <a:p>
            <a:pPr indent="-317500" lvl="0" marL="457200" rtl="0" algn="l">
              <a:spcBef>
                <a:spcPts val="0"/>
              </a:spcBef>
              <a:spcAft>
                <a:spcPts val="0"/>
              </a:spcAft>
              <a:buSzPts val="1400"/>
              <a:buChar char="●"/>
            </a:pPr>
            <a:r>
              <a:rPr lang="en"/>
              <a:t>New social media accounts</a:t>
            </a:r>
            <a:endParaRPr/>
          </a:p>
        </p:txBody>
      </p:sp>
      <p:sp>
        <p:nvSpPr>
          <p:cNvPr id="142" name="Google Shape;142;p17"/>
          <p:cNvSpPr txBox="1"/>
          <p:nvPr>
            <p:ph idx="2" type="body"/>
          </p:nvPr>
        </p:nvSpPr>
        <p:spPr>
          <a:xfrm>
            <a:off x="4832400" y="1462525"/>
            <a:ext cx="3999900" cy="25905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Developed a liability waiver</a:t>
            </a:r>
            <a:endParaRPr/>
          </a:p>
          <a:p>
            <a:pPr indent="-317500" lvl="0" marL="457200" rtl="0" algn="l">
              <a:spcBef>
                <a:spcPts val="0"/>
              </a:spcBef>
              <a:spcAft>
                <a:spcPts val="0"/>
              </a:spcAft>
              <a:buSzPts val="1400"/>
              <a:buChar char="●"/>
            </a:pPr>
            <a:r>
              <a:rPr lang="en"/>
              <a:t>Developed volunteer “job descriptions”</a:t>
            </a:r>
            <a:endParaRPr/>
          </a:p>
          <a:p>
            <a:pPr indent="-317500" lvl="0" marL="457200" rtl="0" algn="l">
              <a:spcBef>
                <a:spcPts val="0"/>
              </a:spcBef>
              <a:spcAft>
                <a:spcPts val="0"/>
              </a:spcAft>
              <a:buSzPts val="1400"/>
              <a:buChar char="●"/>
            </a:pPr>
            <a:r>
              <a:rPr lang="en"/>
              <a:t>One TCC member will be the point person for volunteer recruitment</a:t>
            </a:r>
            <a:endParaRPr/>
          </a:p>
          <a:p>
            <a:pPr indent="-317500" lvl="0" marL="457200" rtl="0" algn="l">
              <a:spcBef>
                <a:spcPts val="0"/>
              </a:spcBef>
              <a:spcAft>
                <a:spcPts val="0"/>
              </a:spcAft>
              <a:buSzPts val="1400"/>
              <a:buChar char="●"/>
            </a:pPr>
            <a:r>
              <a:rPr lang="en"/>
              <a:t>Parcel-specific TCC members will run volunteer sessions</a:t>
            </a:r>
            <a:endParaRPr/>
          </a:p>
          <a:p>
            <a:pPr indent="-317500" lvl="0" marL="457200" rtl="0" algn="l">
              <a:spcBef>
                <a:spcPts val="0"/>
              </a:spcBef>
              <a:spcAft>
                <a:spcPts val="0"/>
              </a:spcAft>
              <a:buSzPts val="1400"/>
              <a:buChar char="●"/>
            </a:pPr>
            <a:r>
              <a:rPr b="1" lang="en"/>
              <a:t>AVCC funds to purchase supplies</a:t>
            </a:r>
            <a:endParaRPr b="1"/>
          </a:p>
        </p:txBody>
      </p:sp>
      <p:sp>
        <p:nvSpPr>
          <p:cNvPr id="143" name="Google Shape;143;p17"/>
          <p:cNvSpPr txBox="1"/>
          <p:nvPr/>
        </p:nvSpPr>
        <p:spPr>
          <a:xfrm>
            <a:off x="417450" y="947750"/>
            <a:ext cx="3788400" cy="61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3"/>
                </a:solidFill>
                <a:latin typeface="Proxima Nova"/>
                <a:ea typeface="Proxima Nova"/>
                <a:cs typeface="Proxima Nova"/>
                <a:sym typeface="Proxima Nova"/>
              </a:rPr>
              <a:t>Recruitment</a:t>
            </a:r>
            <a:endParaRPr sz="1800">
              <a:solidFill>
                <a:schemeClr val="accent3"/>
              </a:solidFill>
              <a:latin typeface="Proxima Nova"/>
              <a:ea typeface="Proxima Nova"/>
              <a:cs typeface="Proxima Nova"/>
              <a:sym typeface="Proxima Nova"/>
            </a:endParaRPr>
          </a:p>
        </p:txBody>
      </p:sp>
      <p:sp>
        <p:nvSpPr>
          <p:cNvPr id="144" name="Google Shape;144;p17"/>
          <p:cNvSpPr txBox="1"/>
          <p:nvPr/>
        </p:nvSpPr>
        <p:spPr>
          <a:xfrm>
            <a:off x="4832400" y="1017725"/>
            <a:ext cx="3788400" cy="61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3"/>
                </a:solidFill>
                <a:latin typeface="Proxima Nova"/>
                <a:ea typeface="Proxima Nova"/>
                <a:cs typeface="Proxima Nova"/>
                <a:sym typeface="Proxima Nova"/>
              </a:rPr>
              <a:t>Program Setup</a:t>
            </a:r>
            <a:endParaRPr sz="1800">
              <a:solidFill>
                <a:schemeClr val="accent3"/>
              </a:solidFill>
              <a:latin typeface="Proxima Nova"/>
              <a:ea typeface="Proxima Nova"/>
              <a:cs typeface="Proxima Nova"/>
              <a:sym typeface="Proxima Nova"/>
            </a:endParaRPr>
          </a:p>
        </p:txBody>
      </p:sp>
      <p:pic>
        <p:nvPicPr>
          <p:cNvPr id="145" name="Google Shape;145;p17"/>
          <p:cNvPicPr preferRelativeResize="0"/>
          <p:nvPr/>
        </p:nvPicPr>
        <p:blipFill rotWithShape="1">
          <a:blip r:embed="rId3">
            <a:alphaModFix/>
          </a:blip>
          <a:srcRect b="20041" l="0" r="0" t="47136"/>
          <a:stretch/>
        </p:blipFill>
        <p:spPr>
          <a:xfrm>
            <a:off x="1143000" y="3455225"/>
            <a:ext cx="6857999" cy="168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18"/>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dk1"/>
                </a:solidFill>
              </a:rPr>
              <a:t>Questions?</a:t>
            </a:r>
            <a:endParaRPr>
              <a:solidFill>
                <a:schemeClr val="dk1"/>
              </a:solidFill>
            </a:endParaRPr>
          </a:p>
        </p:txBody>
      </p:sp>
      <p:sp>
        <p:nvSpPr>
          <p:cNvPr id="151" name="Google Shape;151;p18"/>
          <p:cNvSpPr txBox="1"/>
          <p:nvPr/>
        </p:nvSpPr>
        <p:spPr>
          <a:xfrm>
            <a:off x="590450" y="3271100"/>
            <a:ext cx="3108900" cy="4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conservation@thetfordvt.gov</a:t>
            </a:r>
            <a:endParaRPr sz="1800">
              <a:solidFill>
                <a:schemeClr val="dk1"/>
              </a:solidFill>
              <a:latin typeface="Proxima Nova"/>
              <a:ea typeface="Proxima Nova"/>
              <a:cs typeface="Proxima Nova"/>
              <a:sym typeface="Proxima Nova"/>
            </a:endParaRPr>
          </a:p>
        </p:txBody>
      </p:sp>
      <p:sp>
        <p:nvSpPr>
          <p:cNvPr id="152" name="Google Shape;152;p18"/>
          <p:cNvSpPr txBox="1"/>
          <p:nvPr/>
        </p:nvSpPr>
        <p:spPr>
          <a:xfrm>
            <a:off x="6289825" y="2245650"/>
            <a:ext cx="2577000" cy="6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Proxima Nova"/>
                <a:ea typeface="Proxima Nova"/>
                <a:cs typeface="Proxima Nova"/>
                <a:sym typeface="Proxima Nova"/>
              </a:rPr>
              <a:t>Read the full plan </a:t>
            </a:r>
            <a:r>
              <a:rPr b="1" lang="en" sz="1800" u="sng">
                <a:solidFill>
                  <a:srgbClr val="0000FF"/>
                </a:solidFill>
                <a:latin typeface="Proxima Nova"/>
                <a:ea typeface="Proxima Nova"/>
                <a:cs typeface="Proxima Nova"/>
                <a:sym typeface="Proxima Nova"/>
                <a:hlinkClick r:id="rId3">
                  <a:extLst>
                    <a:ext uri="{A12FA001-AC4F-418D-AE19-62706E023703}">
                      <ahyp:hlinkClr val="tx"/>
                    </a:ext>
                  </a:extLst>
                </a:hlinkClick>
              </a:rPr>
              <a:t>here</a:t>
            </a:r>
            <a:r>
              <a:rPr b="1" lang="en" sz="1800">
                <a:solidFill>
                  <a:schemeClr val="accent3"/>
                </a:solidFill>
                <a:latin typeface="Proxima Nova"/>
                <a:ea typeface="Proxima Nova"/>
                <a:cs typeface="Proxima Nova"/>
                <a:sym typeface="Proxima Nova"/>
              </a:rPr>
              <a:t>!</a:t>
            </a:r>
            <a:endParaRPr b="1" sz="1800">
              <a:solidFill>
                <a:schemeClr val="accent3"/>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